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3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17" name="16 Marcador de pie de página"/>
          <p:cNvSpPr>
            <a:spLocks noGrp="1"/>
          </p:cNvSpPr>
          <p:nvPr>
            <p:ph type="ftr" sz="quarter" idx="11"/>
          </p:nvPr>
        </p:nvSpPr>
        <p:spPr/>
        <p:txBody>
          <a:bodyPr/>
          <a:lstStyle/>
          <a:p>
            <a:endParaRPr lang="es-ES"/>
          </a:p>
        </p:txBody>
      </p:sp>
      <p:sp>
        <p:nvSpPr>
          <p:cNvPr id="29" name="28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a:xfrm>
            <a:off x="7924800" y="6416675"/>
            <a:ext cx="762000" cy="365125"/>
          </a:xfrm>
        </p:spPr>
        <p:txBody>
          <a:bodyPr/>
          <a:lstStyle/>
          <a:p>
            <a:fld id="{141D29B4-192E-4C83-BFD4-0C7B3231AF5B}"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5E22113-7A1C-4CD3-BE83-9620DD483CF6}" type="datetimeFigureOut">
              <a:rPr lang="es-ES" smtClean="0"/>
              <a:t>06/03/2018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1D29B4-192E-4C83-BFD4-0C7B3231AF5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5E22113-7A1C-4CD3-BE83-9620DD483CF6}" type="datetimeFigureOut">
              <a:rPr lang="es-ES" smtClean="0"/>
              <a:t>06/03/2018</a:t>
            </a:fld>
            <a:endParaRPr lang="es-E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s-E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41D29B4-192E-4C83-BFD4-0C7B3231AF5B}"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rot="1290106">
            <a:off x="2667423" y="-989975"/>
            <a:ext cx="6998266" cy="4508927"/>
          </a:xfrm>
          <a:prstGeom prst="rect">
            <a:avLst/>
          </a:prstGeom>
          <a:noFill/>
        </p:spPr>
        <p:txBody>
          <a:bodyPr wrap="square" rtlCol="0">
            <a:spAutoFit/>
          </a:bodyPr>
          <a:lstStyle/>
          <a:p>
            <a:r>
              <a:rPr lang="es-ES_tradnl" sz="28700" dirty="0" smtClean="0">
                <a:latin typeface="Kunstler Script" panose="030304020206070D0D06" pitchFamily="66" charset="0"/>
              </a:rPr>
              <a:t>Malta</a:t>
            </a:r>
            <a:endParaRPr lang="es-ES" sz="28700" dirty="0">
              <a:latin typeface="Kunstler Script" panose="030304020206070D0D06"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50019">
            <a:off x="297467" y="1218261"/>
            <a:ext cx="4320999" cy="249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rot="20399536">
            <a:off x="185279" y="3936562"/>
            <a:ext cx="2376264" cy="1446550"/>
          </a:xfrm>
          <a:prstGeom prst="rect">
            <a:avLst/>
          </a:prstGeom>
          <a:noFill/>
        </p:spPr>
        <p:txBody>
          <a:bodyPr wrap="square" rtlCol="0">
            <a:spAutoFit/>
          </a:bodyPr>
          <a:lstStyle/>
          <a:p>
            <a:pPr algn="ctr"/>
            <a:r>
              <a:rPr lang="es-ES_tradnl" sz="4400" dirty="0" smtClean="0"/>
              <a:t>Su bandera.</a:t>
            </a:r>
            <a:endParaRPr lang="es-ES" sz="44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3756">
            <a:off x="4586441" y="2907793"/>
            <a:ext cx="4117669" cy="206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rot="1530371">
            <a:off x="3721771" y="4589720"/>
            <a:ext cx="2736304" cy="1569660"/>
          </a:xfrm>
          <a:prstGeom prst="rect">
            <a:avLst/>
          </a:prstGeom>
          <a:noFill/>
        </p:spPr>
        <p:txBody>
          <a:bodyPr wrap="square" rtlCol="0">
            <a:spAutoFit/>
          </a:bodyPr>
          <a:lstStyle/>
          <a:p>
            <a:pPr algn="ctr"/>
            <a:r>
              <a:rPr lang="es-ES_tradnl" sz="3200" dirty="0" smtClean="0"/>
              <a:t>Situación de Malta en Europa.</a:t>
            </a:r>
            <a:endParaRPr lang="es-ES" sz="3200" dirty="0"/>
          </a:p>
        </p:txBody>
      </p:sp>
    </p:spTree>
    <p:extLst>
      <p:ext uri="{BB962C8B-B14F-4D97-AF65-F5344CB8AC3E}">
        <p14:creationId xmlns:p14="http://schemas.microsoft.com/office/powerpoint/2010/main" val="165280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_tradnl" sz="5400" dirty="0" smtClean="0"/>
              <a:t>CAPITAL</a:t>
            </a:r>
            <a:endParaRPr lang="es-ES" sz="5400" dirty="0"/>
          </a:p>
        </p:txBody>
      </p:sp>
      <p:sp>
        <p:nvSpPr>
          <p:cNvPr id="3" name="2 Marcador de texto"/>
          <p:cNvSpPr>
            <a:spLocks noGrp="1"/>
          </p:cNvSpPr>
          <p:nvPr>
            <p:ph type="body" idx="2"/>
          </p:nvPr>
        </p:nvSpPr>
        <p:spPr>
          <a:xfrm>
            <a:off x="395536" y="1484784"/>
            <a:ext cx="3008313" cy="4602163"/>
          </a:xfrm>
        </p:spPr>
        <p:txBody>
          <a:bodyPr>
            <a:noAutofit/>
          </a:bodyPr>
          <a:lstStyle/>
          <a:p>
            <a:pPr algn="ctr"/>
            <a:r>
              <a:rPr lang="es-ES_tradnl" sz="5400" dirty="0" smtClean="0"/>
              <a:t>La capital de Malta es la </a:t>
            </a:r>
            <a:r>
              <a:rPr lang="es-ES_tradnl" sz="5400" dirty="0"/>
              <a:t>V</a:t>
            </a:r>
            <a:r>
              <a:rPr lang="es-ES_tradnl" sz="5400" dirty="0" smtClean="0"/>
              <a:t>aleta.</a:t>
            </a:r>
            <a:endParaRPr lang="es-ES" sz="5400"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rot="1436425">
            <a:off x="3563575" y="979602"/>
            <a:ext cx="5111750" cy="2146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rot="1395813">
            <a:off x="3851919" y="3488646"/>
            <a:ext cx="2952328" cy="2246769"/>
          </a:xfrm>
          <a:prstGeom prst="rect">
            <a:avLst/>
          </a:prstGeom>
          <a:noFill/>
        </p:spPr>
        <p:txBody>
          <a:bodyPr wrap="square" rtlCol="0">
            <a:spAutoFit/>
          </a:bodyPr>
          <a:lstStyle/>
          <a:p>
            <a:r>
              <a:rPr lang="es-ES_tradnl" sz="2800" dirty="0" smtClean="0"/>
              <a:t>La Valeta es y ha sido la principal atracción turística de Malta.</a:t>
            </a:r>
            <a:endParaRPr lang="es-ES" sz="2800" dirty="0"/>
          </a:p>
        </p:txBody>
      </p:sp>
    </p:spTree>
    <p:extLst>
      <p:ext uri="{BB962C8B-B14F-4D97-AF65-F5344CB8AC3E}">
        <p14:creationId xmlns:p14="http://schemas.microsoft.com/office/powerpoint/2010/main" val="3269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IDIOMAS </a:t>
            </a:r>
            <a:r>
              <a:rPr lang="es-ES_tradnl" dirty="0" smtClean="0"/>
              <a:t>OFICIALES Y MONEDA</a:t>
            </a:r>
            <a:endParaRPr lang="es-ES" dirty="0"/>
          </a:p>
        </p:txBody>
      </p:sp>
      <p:sp>
        <p:nvSpPr>
          <p:cNvPr id="3" name="2 Marcador de texto"/>
          <p:cNvSpPr>
            <a:spLocks noGrp="1"/>
          </p:cNvSpPr>
          <p:nvPr>
            <p:ph type="body" idx="1"/>
          </p:nvPr>
        </p:nvSpPr>
        <p:spPr/>
        <p:txBody>
          <a:bodyPr/>
          <a:lstStyle/>
          <a:p>
            <a:r>
              <a:rPr lang="es-ES_tradnl" dirty="0" smtClean="0"/>
              <a:t>Idiomas oficiales</a:t>
            </a:r>
            <a:endParaRPr lang="es-ES" dirty="0"/>
          </a:p>
        </p:txBody>
      </p:sp>
      <p:sp>
        <p:nvSpPr>
          <p:cNvPr id="4" name="3 Marcador de texto"/>
          <p:cNvSpPr>
            <a:spLocks noGrp="1"/>
          </p:cNvSpPr>
          <p:nvPr>
            <p:ph type="body" sz="half" idx="3"/>
          </p:nvPr>
        </p:nvSpPr>
        <p:spPr/>
        <p:txBody>
          <a:bodyPr/>
          <a:lstStyle/>
          <a:p>
            <a:r>
              <a:rPr lang="es-ES_tradnl" dirty="0" smtClean="0"/>
              <a:t>moneda</a:t>
            </a:r>
            <a:endParaRPr lang="es-ES"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rot="770150">
            <a:off x="130414" y="2449050"/>
            <a:ext cx="4040188" cy="181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8072">
            <a:off x="312308" y="3838080"/>
            <a:ext cx="4000500"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Grp="1" noChangeAspect="1" noChangeArrowheads="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491744" y="2348880"/>
            <a:ext cx="4041775" cy="266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rot="541664">
            <a:off x="4986387" y="5306519"/>
            <a:ext cx="2880320" cy="707886"/>
          </a:xfrm>
          <a:prstGeom prst="rect">
            <a:avLst/>
          </a:prstGeom>
          <a:noFill/>
        </p:spPr>
        <p:txBody>
          <a:bodyPr wrap="square" rtlCol="0">
            <a:spAutoFit/>
          </a:bodyPr>
          <a:lstStyle/>
          <a:p>
            <a:r>
              <a:rPr lang="es-ES_tradnl" sz="4000" dirty="0" smtClean="0"/>
              <a:t>El Euro.</a:t>
            </a:r>
            <a:endParaRPr lang="es-ES" sz="4000" dirty="0"/>
          </a:p>
        </p:txBody>
      </p:sp>
      <p:sp>
        <p:nvSpPr>
          <p:cNvPr id="8" name="7 CuadroTexto"/>
          <p:cNvSpPr txBox="1"/>
          <p:nvPr/>
        </p:nvSpPr>
        <p:spPr>
          <a:xfrm rot="20753598">
            <a:off x="2303827" y="5466786"/>
            <a:ext cx="2758223" cy="1200329"/>
          </a:xfrm>
          <a:prstGeom prst="rect">
            <a:avLst/>
          </a:prstGeom>
          <a:noFill/>
        </p:spPr>
        <p:txBody>
          <a:bodyPr wrap="square" rtlCol="0">
            <a:spAutoFit/>
          </a:bodyPr>
          <a:lstStyle/>
          <a:p>
            <a:r>
              <a:rPr lang="es-ES_tradnl" sz="3600" dirty="0" smtClean="0"/>
              <a:t>El Inglés y el Maltés.</a:t>
            </a:r>
            <a:endParaRPr lang="es-ES" sz="3600" dirty="0"/>
          </a:p>
        </p:txBody>
      </p:sp>
    </p:spTree>
    <p:extLst>
      <p:ext uri="{BB962C8B-B14F-4D97-AF65-F5344CB8AC3E}">
        <p14:creationId xmlns:p14="http://schemas.microsoft.com/office/powerpoint/2010/main" val="522908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851694"/>
          </a:xfrm>
        </p:spPr>
        <p:txBody>
          <a:bodyPr/>
          <a:lstStyle/>
          <a:p>
            <a:r>
              <a:rPr lang="es-ES_tradnl" dirty="0" smtClean="0"/>
              <a:t>RELIEVE </a:t>
            </a:r>
            <a:r>
              <a:rPr lang="es-ES_tradnl" dirty="0" smtClean="0"/>
              <a:t>Y RÍOS</a:t>
            </a:r>
            <a:endParaRPr lang="es-ES" dirty="0"/>
          </a:p>
        </p:txBody>
      </p:sp>
      <p:sp>
        <p:nvSpPr>
          <p:cNvPr id="3" name="2 Marcador de texto"/>
          <p:cNvSpPr>
            <a:spLocks noGrp="1"/>
          </p:cNvSpPr>
          <p:nvPr>
            <p:ph type="body" idx="1"/>
          </p:nvPr>
        </p:nvSpPr>
        <p:spPr>
          <a:xfrm>
            <a:off x="179512" y="620688"/>
            <a:ext cx="4040188" cy="729207"/>
          </a:xfrm>
        </p:spPr>
        <p:txBody>
          <a:bodyPr/>
          <a:lstStyle/>
          <a:p>
            <a:r>
              <a:rPr lang="es-ES_tradnl" dirty="0" smtClean="0"/>
              <a:t>relieve</a:t>
            </a:r>
            <a:endParaRPr lang="es-ES" dirty="0"/>
          </a:p>
        </p:txBody>
      </p:sp>
      <p:sp>
        <p:nvSpPr>
          <p:cNvPr id="4" name="3 Marcador de texto"/>
          <p:cNvSpPr>
            <a:spLocks noGrp="1"/>
          </p:cNvSpPr>
          <p:nvPr>
            <p:ph type="body" sz="half" idx="3"/>
          </p:nvPr>
        </p:nvSpPr>
        <p:spPr>
          <a:xfrm>
            <a:off x="4716016" y="548680"/>
            <a:ext cx="4041775" cy="750887"/>
          </a:xfrm>
        </p:spPr>
        <p:txBody>
          <a:bodyPr/>
          <a:lstStyle/>
          <a:p>
            <a:pPr algn="r"/>
            <a:r>
              <a:rPr lang="es-ES_tradnl" dirty="0" smtClean="0"/>
              <a:t>ríos</a:t>
            </a:r>
            <a:endParaRPr lang="es-ES" dirty="0"/>
          </a:p>
        </p:txBody>
      </p:sp>
      <p:pic>
        <p:nvPicPr>
          <p:cNvPr id="2050"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69284" y="1196752"/>
            <a:ext cx="4040188" cy="258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96752"/>
            <a:ext cx="4041775" cy="252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52694" y="3717032"/>
            <a:ext cx="4176464" cy="646331"/>
          </a:xfrm>
          <a:prstGeom prst="rect">
            <a:avLst/>
          </a:prstGeom>
          <a:noFill/>
        </p:spPr>
        <p:txBody>
          <a:bodyPr wrap="square" rtlCol="0">
            <a:spAutoFit/>
          </a:bodyPr>
          <a:lstStyle/>
          <a:p>
            <a:pPr algn="ctr"/>
            <a:r>
              <a:rPr lang="es-ES_tradnl" dirty="0" smtClean="0"/>
              <a:t>Malta tiene un relieve accidentado, con abundantes </a:t>
            </a:r>
            <a:r>
              <a:rPr lang="es-ES_tradnl" smtClean="0"/>
              <a:t>fenómenos kársticos</a:t>
            </a:r>
            <a:r>
              <a:rPr lang="es-ES_tradnl" dirty="0" smtClean="0"/>
              <a:t>.</a:t>
            </a:r>
            <a:endParaRPr lang="es-ES" dirty="0"/>
          </a:p>
        </p:txBody>
      </p:sp>
      <p:sp>
        <p:nvSpPr>
          <p:cNvPr id="9" name="8 CuadroTexto"/>
          <p:cNvSpPr txBox="1"/>
          <p:nvPr/>
        </p:nvSpPr>
        <p:spPr>
          <a:xfrm>
            <a:off x="363546" y="4408130"/>
            <a:ext cx="3754760" cy="2062103"/>
          </a:xfrm>
          <a:prstGeom prst="rect">
            <a:avLst/>
          </a:prstGeom>
          <a:noFill/>
        </p:spPr>
        <p:txBody>
          <a:bodyPr wrap="square" rtlCol="0">
            <a:spAutoFit/>
          </a:bodyPr>
          <a:lstStyle/>
          <a:p>
            <a:pPr algn="ctr"/>
            <a:r>
              <a:rPr lang="es-ES" sz="1600" dirty="0"/>
              <a:t>La roca caliza experimenta un singular proceso de alteración química por la acción del agua de lluvia. El ácido carbónico formado disuelve la roca tanto en al superficie como en el subsuelo dando lugar a un paisaje muy peculiar conocido como paisaje kárstico.</a:t>
            </a:r>
          </a:p>
        </p:txBody>
      </p:sp>
      <p:sp>
        <p:nvSpPr>
          <p:cNvPr id="11" name="10 CuadroTexto"/>
          <p:cNvSpPr txBox="1"/>
          <p:nvPr/>
        </p:nvSpPr>
        <p:spPr>
          <a:xfrm>
            <a:off x="4329158" y="4040197"/>
            <a:ext cx="4059266" cy="2308324"/>
          </a:xfrm>
          <a:prstGeom prst="rect">
            <a:avLst/>
          </a:prstGeom>
          <a:noFill/>
        </p:spPr>
        <p:txBody>
          <a:bodyPr wrap="square" rtlCol="0">
            <a:spAutoFit/>
          </a:bodyPr>
          <a:lstStyle/>
          <a:p>
            <a:pPr algn="ctr"/>
            <a:r>
              <a:rPr lang="es-ES_tradnl" sz="2400" dirty="0" smtClean="0"/>
              <a:t>Malta no tiene grandes ríos en superficie ya que la mayoría son subterráneos. Aunque en épocas de grandes lluvias se forman arroyos.</a:t>
            </a:r>
            <a:endParaRPr lang="es-ES" sz="2400" dirty="0"/>
          </a:p>
        </p:txBody>
      </p:sp>
    </p:spTree>
    <p:extLst>
      <p:ext uri="{BB962C8B-B14F-4D97-AF65-F5344CB8AC3E}">
        <p14:creationId xmlns:p14="http://schemas.microsoft.com/office/powerpoint/2010/main" val="419093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dirty="0" smtClean="0"/>
              <a:t>MUSEOS, MONUMENTOS Y PARQUES NATURALES</a:t>
            </a:r>
            <a:endParaRPr lang="es-ES" dirty="0"/>
          </a:p>
        </p:txBody>
      </p:sp>
      <p:sp>
        <p:nvSpPr>
          <p:cNvPr id="3" name="2 Marcador de texto"/>
          <p:cNvSpPr>
            <a:spLocks noGrp="1"/>
          </p:cNvSpPr>
          <p:nvPr>
            <p:ph type="body" idx="1"/>
          </p:nvPr>
        </p:nvSpPr>
        <p:spPr/>
        <p:txBody>
          <a:bodyPr>
            <a:normAutofit lnSpcReduction="10000"/>
          </a:bodyPr>
          <a:lstStyle/>
          <a:p>
            <a:pPr algn="ctr"/>
            <a:r>
              <a:rPr lang="es-ES_tradnl" dirty="0" smtClean="0"/>
              <a:t>MONUMENTOS Y MUSEOS.</a:t>
            </a:r>
            <a:endParaRPr lang="es-ES" dirty="0"/>
          </a:p>
        </p:txBody>
      </p:sp>
      <p:sp>
        <p:nvSpPr>
          <p:cNvPr id="4" name="3 Marcador de texto"/>
          <p:cNvSpPr>
            <a:spLocks noGrp="1"/>
          </p:cNvSpPr>
          <p:nvPr>
            <p:ph type="body" sz="half" idx="3"/>
          </p:nvPr>
        </p:nvSpPr>
        <p:spPr/>
        <p:txBody>
          <a:bodyPr/>
          <a:lstStyle/>
          <a:p>
            <a:r>
              <a:rPr lang="es-ES_tradnl" dirty="0" smtClean="0"/>
              <a:t>PARQUES NATURALES.</a:t>
            </a:r>
            <a:endParaRPr lang="es-ES" dirty="0"/>
          </a:p>
        </p:txBody>
      </p:sp>
      <p:sp>
        <p:nvSpPr>
          <p:cNvPr id="5" name="4 Marcador de contenido"/>
          <p:cNvSpPr>
            <a:spLocks noGrp="1"/>
          </p:cNvSpPr>
          <p:nvPr>
            <p:ph sz="quarter" idx="2"/>
          </p:nvPr>
        </p:nvSpPr>
        <p:spPr>
          <a:xfrm>
            <a:off x="157285" y="2202756"/>
            <a:ext cx="4040188" cy="3763963"/>
          </a:xfrm>
        </p:spPr>
        <p:txBody>
          <a:bodyPr/>
          <a:lstStyle/>
          <a:p>
            <a:pPr marL="137160" indent="0" algn="ctr">
              <a:buNone/>
            </a:pPr>
            <a:r>
              <a:rPr lang="es-ES_tradnl" dirty="0" smtClean="0"/>
              <a:t>Principalmente los monumentos de Malta son prehistóricos y ancestrales, y los museos militares.</a:t>
            </a:r>
          </a:p>
        </p:txBody>
      </p:sp>
      <p:sp>
        <p:nvSpPr>
          <p:cNvPr id="6" name="5 Marcador de contenido"/>
          <p:cNvSpPr>
            <a:spLocks noGrp="1"/>
          </p:cNvSpPr>
          <p:nvPr>
            <p:ph sz="quarter" idx="4"/>
          </p:nvPr>
        </p:nvSpPr>
        <p:spPr/>
        <p:txBody>
          <a:bodyPr/>
          <a:lstStyle/>
          <a:p>
            <a:pPr marL="137160" indent="0">
              <a:buNone/>
            </a:pPr>
            <a:r>
              <a:rPr lang="es-ES_tradnl" dirty="0" smtClean="0"/>
              <a:t>En Malta hay muchos parques naturales pero destacan estos dos:</a:t>
            </a:r>
          </a:p>
          <a:p>
            <a:pPr marL="137160" indent="0">
              <a:buNone/>
            </a:pPr>
            <a:r>
              <a:rPr lang="es-ES_tradnl" sz="2000" dirty="0"/>
              <a:t>l</a:t>
            </a:r>
            <a:r>
              <a:rPr lang="es-ES_tradnl" sz="2000" dirty="0" smtClean="0"/>
              <a:t>l-</a:t>
            </a:r>
            <a:r>
              <a:rPr lang="es-ES_tradnl" sz="2000" dirty="0" err="1" smtClean="0"/>
              <a:t>Majjistral</a:t>
            </a:r>
            <a:r>
              <a:rPr lang="es-ES_tradnl" sz="2000" dirty="0" smtClean="0"/>
              <a:t> </a:t>
            </a:r>
            <a:r>
              <a:rPr lang="es-ES_tradnl" sz="2000" dirty="0" err="1" smtClean="0"/>
              <a:t>nature</a:t>
            </a:r>
            <a:r>
              <a:rPr lang="es-ES_tradnl" sz="2000" dirty="0" smtClean="0"/>
              <a:t> </a:t>
            </a:r>
            <a:r>
              <a:rPr lang="es-ES_tradnl" sz="2000" dirty="0" err="1" smtClean="0"/>
              <a:t>park</a:t>
            </a:r>
            <a:endParaRPr lang="es-ES_tradnl" sz="2000" dirty="0" smtClean="0"/>
          </a:p>
          <a:p>
            <a:pPr marL="137160" indent="0">
              <a:buNone/>
            </a:pPr>
            <a:r>
              <a:rPr lang="es-ES_tradnl" dirty="0" smtClean="0"/>
              <a:t>                         </a:t>
            </a:r>
          </a:p>
          <a:p>
            <a:pPr marL="137160" indent="0">
              <a:buNone/>
            </a:pPr>
            <a:endParaRPr lang="es-ES_tradnl" dirty="0"/>
          </a:p>
          <a:p>
            <a:pPr marL="137160" indent="0">
              <a:buNone/>
            </a:pPr>
            <a:endParaRPr lang="es-ES_tradnl" dirty="0" smtClean="0"/>
          </a:p>
          <a:p>
            <a:pPr marL="137160" indent="0">
              <a:buNone/>
            </a:pPr>
            <a:r>
              <a:rPr lang="es-ES_tradnl" dirty="0" smtClean="0"/>
              <a:t>Blue </a:t>
            </a:r>
            <a:r>
              <a:rPr lang="es-ES_tradnl" dirty="0" err="1" smtClean="0"/>
              <a:t>grotto</a:t>
            </a:r>
            <a:endParaRPr lang="es-ES_tradnl" dirty="0"/>
          </a:p>
          <a:p>
            <a:pPr marL="137160" indent="0">
              <a:buNone/>
            </a:pPr>
            <a:endParaRPr lang="es-ES_tradnl"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789040"/>
            <a:ext cx="2325665" cy="1488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5056196"/>
            <a:ext cx="2332399" cy="177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933056"/>
            <a:ext cx="1989378" cy="131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056196"/>
            <a:ext cx="2243363" cy="147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028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GASTRONOMÍA</a:t>
            </a:r>
            <a:endParaRPr lang="es-ES" dirty="0"/>
          </a:p>
        </p:txBody>
      </p:sp>
      <p:sp>
        <p:nvSpPr>
          <p:cNvPr id="3" name="2 Marcador de texto"/>
          <p:cNvSpPr>
            <a:spLocks noGrp="1"/>
          </p:cNvSpPr>
          <p:nvPr>
            <p:ph type="body" idx="1"/>
          </p:nvPr>
        </p:nvSpPr>
        <p:spPr>
          <a:xfrm>
            <a:off x="457200" y="1535112"/>
            <a:ext cx="7787208" cy="750887"/>
          </a:xfrm>
        </p:spPr>
        <p:txBody>
          <a:bodyPr>
            <a:noAutofit/>
          </a:bodyPr>
          <a:lstStyle/>
          <a:p>
            <a:pPr algn="ctr"/>
            <a:r>
              <a:rPr lang="es-ES_tradnl" cap="none" dirty="0" smtClean="0"/>
              <a:t>La gastronomía de Malta es parecida a la europea  pero con un toque Maltés.</a:t>
            </a:r>
            <a:endParaRPr lang="es-ES" cap="none" dirty="0"/>
          </a:p>
        </p:txBody>
      </p:sp>
      <p:sp>
        <p:nvSpPr>
          <p:cNvPr id="5" name="4 Marcador de contenido"/>
          <p:cNvSpPr>
            <a:spLocks noGrp="1"/>
          </p:cNvSpPr>
          <p:nvPr>
            <p:ph sz="quarter" idx="2"/>
          </p:nvPr>
        </p:nvSpPr>
        <p:spPr/>
        <p:txBody>
          <a:bodyPr/>
          <a:lstStyle/>
          <a:p>
            <a:pPr marL="137160" indent="0">
              <a:buNone/>
            </a:pPr>
            <a:r>
              <a:rPr lang="es-ES_tradnl" dirty="0" smtClean="0"/>
              <a:t>La </a:t>
            </a:r>
            <a:r>
              <a:rPr lang="es-ES_tradnl" dirty="0" err="1" smtClean="0"/>
              <a:t>Hobza</a:t>
            </a:r>
            <a:endParaRPr lang="es-ES_tradnl" dirty="0" smtClean="0"/>
          </a:p>
          <a:p>
            <a:pPr marL="137160" indent="0">
              <a:buNone/>
            </a:pPr>
            <a:endParaRPr lang="es-ES_tradnl" dirty="0"/>
          </a:p>
          <a:p>
            <a:pPr marL="137160" indent="0">
              <a:buNone/>
            </a:pPr>
            <a:endParaRPr lang="es-ES_tradnl" dirty="0" smtClean="0"/>
          </a:p>
          <a:p>
            <a:pPr marL="137160" indent="0">
              <a:buNone/>
            </a:pPr>
            <a:endParaRPr lang="es-ES_tradnl" dirty="0"/>
          </a:p>
          <a:p>
            <a:pPr marL="137160" indent="0">
              <a:buNone/>
            </a:pPr>
            <a:endParaRPr lang="es-ES_tradnl" dirty="0"/>
          </a:p>
          <a:p>
            <a:pPr marL="137160" indent="0">
              <a:buNone/>
            </a:pPr>
            <a:r>
              <a:rPr lang="es-ES_tradnl" dirty="0" smtClean="0"/>
              <a:t>La </a:t>
            </a:r>
            <a:r>
              <a:rPr lang="es-ES_tradnl" dirty="0" err="1" smtClean="0"/>
              <a:t>Minestra</a:t>
            </a:r>
            <a:endParaRPr lang="es-ES_tradnl" dirty="0"/>
          </a:p>
          <a:p>
            <a:pPr marL="137160" indent="0">
              <a:buNone/>
            </a:pPr>
            <a:endParaRPr lang="es-ES" dirty="0"/>
          </a:p>
        </p:txBody>
      </p:sp>
      <p:sp>
        <p:nvSpPr>
          <p:cNvPr id="6" name="5 Marcador de contenido"/>
          <p:cNvSpPr>
            <a:spLocks noGrp="1"/>
          </p:cNvSpPr>
          <p:nvPr>
            <p:ph sz="quarter" idx="4"/>
          </p:nvPr>
        </p:nvSpPr>
        <p:spPr>
          <a:xfrm>
            <a:off x="4644008" y="2420888"/>
            <a:ext cx="4041775" cy="3763963"/>
          </a:xfrm>
        </p:spPr>
        <p:txBody>
          <a:bodyPr/>
          <a:lstStyle/>
          <a:p>
            <a:pPr marL="137160" indent="0">
              <a:buNone/>
            </a:pPr>
            <a:r>
              <a:rPr lang="es-ES_tradnl" dirty="0" smtClean="0"/>
              <a:t>La </a:t>
            </a:r>
            <a:r>
              <a:rPr lang="es-ES_tradnl" dirty="0" err="1" smtClean="0"/>
              <a:t>Stufa</a:t>
            </a:r>
            <a:r>
              <a:rPr lang="es-ES_tradnl" dirty="0" smtClean="0"/>
              <a:t>-tal conejo</a:t>
            </a:r>
          </a:p>
          <a:p>
            <a:pPr marL="137160" indent="0">
              <a:buNone/>
            </a:pPr>
            <a:endParaRPr lang="es-ES_tradnl" dirty="0"/>
          </a:p>
          <a:p>
            <a:pPr marL="137160" indent="0">
              <a:buNone/>
            </a:pPr>
            <a:endParaRPr lang="es-ES_tradnl" dirty="0" smtClean="0"/>
          </a:p>
          <a:p>
            <a:pPr marL="137160" indent="0">
              <a:buNone/>
            </a:pPr>
            <a:endParaRPr lang="es-ES_tradnl" dirty="0"/>
          </a:p>
          <a:p>
            <a:pPr marL="137160" indent="0">
              <a:buNone/>
            </a:pPr>
            <a:endParaRPr lang="es-ES_tradnl" dirty="0" smtClean="0"/>
          </a:p>
          <a:p>
            <a:pPr marL="137160" indent="0">
              <a:buNone/>
            </a:pPr>
            <a:r>
              <a:rPr lang="es-ES_tradnl" dirty="0" smtClean="0"/>
              <a:t>La </a:t>
            </a:r>
            <a:r>
              <a:rPr lang="es-ES_tradnl" dirty="0" err="1" smtClean="0"/>
              <a:t>Timpara</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22860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013176"/>
            <a:ext cx="2286000" cy="156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010094"/>
            <a:ext cx="2466975" cy="150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5010024"/>
            <a:ext cx="2466975" cy="157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257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FIESTAS Y OPINIÓN</a:t>
            </a:r>
            <a:endParaRPr lang="es-ES" dirty="0"/>
          </a:p>
        </p:txBody>
      </p:sp>
      <p:sp>
        <p:nvSpPr>
          <p:cNvPr id="3" name="2 Marcador de texto"/>
          <p:cNvSpPr>
            <a:spLocks noGrp="1"/>
          </p:cNvSpPr>
          <p:nvPr>
            <p:ph type="body" idx="1"/>
          </p:nvPr>
        </p:nvSpPr>
        <p:spPr/>
        <p:txBody>
          <a:bodyPr/>
          <a:lstStyle/>
          <a:p>
            <a:r>
              <a:rPr lang="es-ES_tradnl" dirty="0" smtClean="0"/>
              <a:t>FIESTAS</a:t>
            </a:r>
            <a:endParaRPr lang="es-ES" dirty="0"/>
          </a:p>
        </p:txBody>
      </p:sp>
      <p:sp>
        <p:nvSpPr>
          <p:cNvPr id="4" name="3 Marcador de texto"/>
          <p:cNvSpPr>
            <a:spLocks noGrp="1"/>
          </p:cNvSpPr>
          <p:nvPr>
            <p:ph type="body" sz="half" idx="3"/>
          </p:nvPr>
        </p:nvSpPr>
        <p:spPr/>
        <p:txBody>
          <a:bodyPr/>
          <a:lstStyle/>
          <a:p>
            <a:r>
              <a:rPr lang="es-ES_tradnl" dirty="0" smtClean="0"/>
              <a:t>OPINIÓN personal</a:t>
            </a:r>
            <a:endParaRPr lang="es-ES" dirty="0"/>
          </a:p>
        </p:txBody>
      </p:sp>
      <p:sp>
        <p:nvSpPr>
          <p:cNvPr id="5" name="4 Marcador de contenido"/>
          <p:cNvSpPr>
            <a:spLocks noGrp="1"/>
          </p:cNvSpPr>
          <p:nvPr>
            <p:ph sz="quarter" idx="2"/>
          </p:nvPr>
        </p:nvSpPr>
        <p:spPr/>
        <p:txBody>
          <a:bodyPr>
            <a:normAutofit/>
          </a:bodyPr>
          <a:lstStyle/>
          <a:p>
            <a:pPr marL="137160" indent="0">
              <a:buNone/>
            </a:pPr>
            <a:r>
              <a:rPr lang="es-ES_tradnl" sz="2000" b="1" dirty="0" smtClean="0"/>
              <a:t>Son las mismas que en el resto de Europa, pero destacan Carnaval y Halloween.</a:t>
            </a:r>
          </a:p>
          <a:p>
            <a:pPr marL="137160" indent="0">
              <a:buNone/>
            </a:pPr>
            <a:endParaRPr lang="es-ES_tradnl" sz="1800" b="1" dirty="0"/>
          </a:p>
          <a:p>
            <a:pPr marL="137160" indent="0">
              <a:buNone/>
            </a:pPr>
            <a:endParaRPr lang="es-ES" sz="1800" b="1" dirty="0"/>
          </a:p>
        </p:txBody>
      </p:sp>
      <p:sp>
        <p:nvSpPr>
          <p:cNvPr id="6" name="5 Marcador de contenido"/>
          <p:cNvSpPr>
            <a:spLocks noGrp="1"/>
          </p:cNvSpPr>
          <p:nvPr>
            <p:ph sz="quarter" idx="4"/>
          </p:nvPr>
        </p:nvSpPr>
        <p:spPr/>
        <p:txBody>
          <a:bodyPr/>
          <a:lstStyle/>
          <a:p>
            <a:pPr marL="137160" indent="0">
              <a:buNone/>
            </a:pPr>
            <a:r>
              <a:rPr lang="es-ES_tradnl" dirty="0" smtClean="0"/>
              <a:t>Me ha parecido un país interesante que desconocía.</a:t>
            </a:r>
          </a:p>
          <a:p>
            <a:pPr marL="137160" indent="0">
              <a:buNone/>
            </a:pPr>
            <a:r>
              <a:rPr lang="es-ES_tradnl" dirty="0" smtClean="0"/>
              <a:t>Destacaría sus paisajes, su peculiar historia y sus estructuras megalíticas.</a:t>
            </a:r>
            <a:endParaRPr lang="es-E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575999">
            <a:off x="501873" y="3850490"/>
            <a:ext cx="2576584" cy="1715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579" y="5157192"/>
            <a:ext cx="2783210" cy="156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4429493"/>
            <a:ext cx="3170360" cy="1780525"/>
          </a:xfrm>
          <a:prstGeom prst="rect">
            <a:avLst/>
          </a:prstGeom>
          <a:noFill/>
          <a:ln>
            <a:noFill/>
          </a:ln>
          <a:effectLst>
            <a:outerShdw dist="35921" dir="2700000" algn="ctr" rotWithShape="0">
              <a:schemeClr val="bg2"/>
            </a:outerShdw>
            <a:reflection stA="99000" endPos="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931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81</TotalTime>
  <Words>246</Words>
  <Application>Microsoft Office PowerPoint</Application>
  <PresentationFormat>Presentación en pantalla (4:3)</PresentationFormat>
  <Paragraphs>47</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Vértice</vt:lpstr>
      <vt:lpstr>Presentación de PowerPoint</vt:lpstr>
      <vt:lpstr>CAPITAL</vt:lpstr>
      <vt:lpstr>IDIOMAS OFICIALES Y MONEDA</vt:lpstr>
      <vt:lpstr>RELIEVE Y RÍOS</vt:lpstr>
      <vt:lpstr>MUSEOS, MONUMENTOS Y PARQUES NATURALES</vt:lpstr>
      <vt:lpstr>GASTRONOMÍA</vt:lpstr>
      <vt:lpstr>FIESTAS Y OPINIÓN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MARIA BORREGO MARQUEZ</dc:creator>
  <cp:lastModifiedBy>ANA MARIA BORREGO MARQUEZ</cp:lastModifiedBy>
  <cp:revision>11</cp:revision>
  <dcterms:created xsi:type="dcterms:W3CDTF">2018-03-05T20:34:10Z</dcterms:created>
  <dcterms:modified xsi:type="dcterms:W3CDTF">2018-03-06T18:22:31Z</dcterms:modified>
</cp:coreProperties>
</file>